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DF2B1C-0451-450C-9757-6D8912E7877C}" type="datetimeFigureOut">
              <a:rPr lang="en-US" smtClean="0"/>
              <a:t>12/3/2014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A3A96E7-6980-4FCA-ADA1-175DEEC56BE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 et QUE (QU’)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12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</a:t>
            </a:r>
            <a:r>
              <a:rPr lang="en-US" u="sng" dirty="0" err="1" smtClean="0"/>
              <a:t>un</a:t>
            </a:r>
            <a:r>
              <a:rPr lang="en-US" u="sng" dirty="0" smtClean="0"/>
              <a:t> </a:t>
            </a:r>
            <a:r>
              <a:rPr lang="en-US" u="sng" dirty="0" err="1" smtClean="0"/>
              <a:t>pronom</a:t>
            </a:r>
            <a:r>
              <a:rPr lang="en-US" u="sng" dirty="0" smtClean="0"/>
              <a:t> </a:t>
            </a:r>
            <a:r>
              <a:rPr lang="en-US" u="sng" dirty="0" err="1" smtClean="0"/>
              <a:t>relatif</a:t>
            </a:r>
            <a:r>
              <a:rPr lang="en-US" dirty="0" smtClean="0"/>
              <a:t>??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2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u="sng" dirty="0" smtClean="0"/>
              <a:t>Un </a:t>
            </a:r>
            <a:r>
              <a:rPr lang="en-US" sz="3600" u="sng" dirty="0" err="1" smtClean="0"/>
              <a:t>pronom</a:t>
            </a:r>
            <a:r>
              <a:rPr lang="en-US" sz="3600" u="sng" dirty="0" smtClean="0"/>
              <a:t> </a:t>
            </a:r>
            <a:r>
              <a:rPr lang="en-US" sz="3600" u="sng" dirty="0" err="1" smtClean="0"/>
              <a:t>relatif</a:t>
            </a:r>
            <a:r>
              <a:rPr lang="en-US" sz="3600" dirty="0" smtClean="0"/>
              <a:t> allows us to </a:t>
            </a:r>
            <a:r>
              <a:rPr lang="en-US" sz="3600" b="1" u="sng" dirty="0" smtClean="0"/>
              <a:t>join</a:t>
            </a:r>
            <a:r>
              <a:rPr lang="en-US" sz="3600" dirty="0" smtClean="0"/>
              <a:t> </a:t>
            </a:r>
            <a:r>
              <a:rPr lang="en-US" sz="3600" dirty="0" err="1" smtClean="0"/>
              <a:t>deux</a:t>
            </a:r>
            <a:r>
              <a:rPr lang="en-US" sz="3600" dirty="0" smtClean="0"/>
              <a:t> phrases ensemble </a:t>
            </a:r>
            <a:r>
              <a:rPr lang="en-US" sz="3600" dirty="0" err="1" smtClean="0"/>
              <a:t>quand</a:t>
            </a:r>
            <a:r>
              <a:rPr lang="en-US" sz="3600" dirty="0" smtClean="0"/>
              <a:t> </a:t>
            </a:r>
            <a:r>
              <a:rPr lang="en-US" sz="3600" dirty="0" err="1" smtClean="0"/>
              <a:t>il</a:t>
            </a:r>
            <a:r>
              <a:rPr lang="en-US" sz="3600" dirty="0" smtClean="0"/>
              <a:t> y a </a:t>
            </a:r>
            <a:r>
              <a:rPr lang="en-US" sz="3600" dirty="0" err="1" smtClean="0"/>
              <a:t>a</a:t>
            </a:r>
            <a:r>
              <a:rPr lang="en-US" sz="3600" dirty="0" smtClean="0"/>
              <a:t> repetition of nouns in </a:t>
            </a:r>
            <a:r>
              <a:rPr lang="en-US" sz="3600" b="1" u="sng" dirty="0" smtClean="0"/>
              <a:t>BOTH SENTENCES.</a:t>
            </a:r>
          </a:p>
          <a:p>
            <a:endParaRPr lang="en-US" sz="3600" dirty="0" smtClean="0"/>
          </a:p>
          <a:p>
            <a:r>
              <a:rPr lang="en-US" sz="3600" dirty="0" smtClean="0"/>
              <a:t>Le commencement de la phrase introduces the noun. Then it is referred to using </a:t>
            </a:r>
            <a:r>
              <a:rPr lang="en-US" sz="3600" u="sng" dirty="0" smtClean="0"/>
              <a:t>le </a:t>
            </a:r>
            <a:r>
              <a:rPr lang="en-US" sz="3600" u="sng" dirty="0" err="1" smtClean="0"/>
              <a:t>pronom</a:t>
            </a:r>
            <a:r>
              <a:rPr lang="en-US" sz="3600" u="sng" dirty="0" smtClean="0"/>
              <a:t> </a:t>
            </a:r>
            <a:r>
              <a:rPr lang="en-US" sz="3600" u="sng" dirty="0" err="1" smtClean="0"/>
              <a:t>relatif</a:t>
            </a:r>
            <a:r>
              <a:rPr lang="en-US" sz="3600" dirty="0" smtClean="0"/>
              <a:t> in order to provide plus de </a:t>
            </a:r>
            <a:r>
              <a:rPr lang="en-US" sz="3600" dirty="0" err="1" smtClean="0"/>
              <a:t>détails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845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638800"/>
          </a:xfrm>
        </p:spPr>
        <p:txBody>
          <a:bodyPr>
            <a:noAutofit/>
          </a:bodyPr>
          <a:lstStyle/>
          <a:p>
            <a:r>
              <a:rPr lang="fr-CA" sz="2800" dirty="0" smtClean="0"/>
              <a:t>If the </a:t>
            </a:r>
            <a:r>
              <a:rPr lang="fr-CA" sz="2800" dirty="0" err="1" smtClean="0"/>
              <a:t>repeated</a:t>
            </a:r>
            <a:r>
              <a:rPr lang="fr-CA" sz="2800" dirty="0" smtClean="0"/>
              <a:t> </a:t>
            </a:r>
            <a:r>
              <a:rPr lang="fr-CA" sz="2800" dirty="0" err="1" smtClean="0"/>
              <a:t>noun</a:t>
            </a:r>
            <a:r>
              <a:rPr lang="fr-CA" sz="2800" dirty="0" smtClean="0"/>
              <a:t> in the second sentence </a:t>
            </a:r>
            <a:r>
              <a:rPr lang="fr-CA" sz="2800" dirty="0" err="1" smtClean="0"/>
              <a:t>is</a:t>
            </a:r>
            <a:r>
              <a:rPr lang="fr-CA" sz="2800" dirty="0" smtClean="0"/>
              <a:t> the </a:t>
            </a:r>
            <a:r>
              <a:rPr lang="fr-CA" sz="2800" b="1" u="sng" dirty="0" smtClean="0"/>
              <a:t>SUJET</a:t>
            </a:r>
            <a:r>
              <a:rPr lang="fr-CA" sz="2800" dirty="0" smtClean="0"/>
              <a:t> of the sentence, </a:t>
            </a:r>
            <a:r>
              <a:rPr lang="fr-CA" sz="2800" dirty="0" err="1" smtClean="0"/>
              <a:t>then</a:t>
            </a:r>
            <a:r>
              <a:rPr lang="fr-CA" sz="2800" dirty="0" smtClean="0"/>
              <a:t> </a:t>
            </a:r>
            <a:r>
              <a:rPr lang="fr-CA" sz="2800" dirty="0" err="1" smtClean="0"/>
              <a:t>we</a:t>
            </a:r>
            <a:r>
              <a:rPr lang="fr-CA" sz="2800" dirty="0" smtClean="0"/>
              <a:t> use </a:t>
            </a:r>
            <a:r>
              <a:rPr lang="fr-CA" sz="2800" b="1" u="sng" dirty="0" smtClean="0"/>
              <a:t>QUI</a:t>
            </a:r>
            <a:r>
              <a:rPr lang="fr-CA" sz="2800" dirty="0" smtClean="0"/>
              <a:t> to </a:t>
            </a:r>
            <a:r>
              <a:rPr lang="fr-CA" sz="2800" dirty="0" err="1" smtClean="0"/>
              <a:t>join</a:t>
            </a:r>
            <a:r>
              <a:rPr lang="fr-CA" sz="2800" dirty="0" smtClean="0"/>
              <a:t> les deux phrases.</a:t>
            </a:r>
          </a:p>
          <a:p>
            <a:endParaRPr lang="fr-CA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fr-CA" sz="3600" dirty="0" smtClean="0"/>
              <a:t>SUJET </a:t>
            </a:r>
            <a:r>
              <a:rPr lang="fr-CA" sz="3600" dirty="0" smtClean="0">
                <a:sym typeface="Wingdings" pitchFamily="2" charset="2"/>
              </a:rPr>
              <a:t> « qui »</a:t>
            </a:r>
          </a:p>
          <a:p>
            <a:pPr marL="457200" indent="-457200">
              <a:buFont typeface="+mj-lt"/>
              <a:buAutoNum type="arabicPeriod"/>
            </a:pPr>
            <a:endParaRPr lang="fr-CA" sz="1600" dirty="0">
              <a:sym typeface="Wingdings" pitchFamily="2" charset="2"/>
            </a:endParaRPr>
          </a:p>
          <a:p>
            <a:r>
              <a:rPr lang="fr-CA" sz="2800" dirty="0" smtClean="0">
                <a:sym typeface="Wingdings" pitchFamily="2" charset="2"/>
              </a:rPr>
              <a:t>Ex. Voilà Paul. Il aime les films d’horreur.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Il = </a:t>
            </a:r>
            <a:r>
              <a:rPr lang="fr-CA" sz="2400" dirty="0" err="1" smtClean="0">
                <a:sym typeface="Wingdings" pitchFamily="2" charset="2"/>
              </a:rPr>
              <a:t>same</a:t>
            </a:r>
            <a:r>
              <a:rPr lang="fr-CA" sz="2400" dirty="0" smtClean="0">
                <a:sym typeface="Wingdings" pitchFamily="2" charset="2"/>
              </a:rPr>
              <a:t> as Paul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Il = le sujet</a:t>
            </a:r>
          </a:p>
          <a:p>
            <a:pPr lvl="1"/>
            <a:r>
              <a:rPr lang="fr-CA" sz="2400" dirty="0" smtClean="0">
                <a:sym typeface="Wingdings" pitchFamily="2" charset="2"/>
              </a:rPr>
              <a:t>Replace « Il » </a:t>
            </a:r>
            <a:r>
              <a:rPr lang="fr-CA" sz="2400" dirty="0" err="1" smtClean="0">
                <a:sym typeface="Wingdings" pitchFamily="2" charset="2"/>
              </a:rPr>
              <a:t>with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b="1" u="sng" dirty="0" smtClean="0">
                <a:sym typeface="Wingdings" pitchFamily="2" charset="2"/>
              </a:rPr>
              <a:t>QUI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dirty="0" err="1" smtClean="0">
                <a:sym typeface="Wingdings" pitchFamily="2" charset="2"/>
              </a:rPr>
              <a:t>which</a:t>
            </a:r>
            <a:r>
              <a:rPr lang="fr-CA" sz="2400" dirty="0" smtClean="0">
                <a:sym typeface="Wingdings" pitchFamily="2" charset="2"/>
              </a:rPr>
              <a:t> must </a:t>
            </a:r>
            <a:r>
              <a:rPr lang="fr-CA" sz="2400" dirty="0" err="1" smtClean="0">
                <a:sym typeface="Wingdings" pitchFamily="2" charset="2"/>
              </a:rPr>
              <a:t>be</a:t>
            </a:r>
            <a:r>
              <a:rPr lang="fr-CA" sz="2400" dirty="0" smtClean="0">
                <a:sym typeface="Wingdings" pitchFamily="2" charset="2"/>
              </a:rPr>
              <a:t> </a:t>
            </a:r>
            <a:r>
              <a:rPr lang="fr-CA" sz="2400" dirty="0" err="1" smtClean="0">
                <a:sym typeface="Wingdings" pitchFamily="2" charset="2"/>
              </a:rPr>
              <a:t>followed</a:t>
            </a:r>
            <a:r>
              <a:rPr lang="fr-CA" sz="2400" dirty="0" smtClean="0">
                <a:sym typeface="Wingdings" pitchFamily="2" charset="2"/>
              </a:rPr>
              <a:t> by a </a:t>
            </a:r>
            <a:r>
              <a:rPr lang="fr-CA" sz="2400" b="1" u="sng" dirty="0" smtClean="0">
                <a:sym typeface="Wingdings" pitchFamily="2" charset="2"/>
              </a:rPr>
              <a:t>VERBE</a:t>
            </a:r>
            <a:endParaRPr lang="fr-CA" sz="2400" dirty="0" smtClean="0">
              <a:sym typeface="Wingdings" pitchFamily="2" charset="2"/>
            </a:endParaRPr>
          </a:p>
          <a:p>
            <a:r>
              <a:rPr lang="fr-CA" sz="2800" dirty="0" smtClean="0">
                <a:sym typeface="Wingdings" pitchFamily="2" charset="2"/>
              </a:rPr>
              <a:t>La nouvelle phrase: Voilà Paul </a:t>
            </a:r>
            <a:r>
              <a:rPr lang="fr-CA" sz="2800" b="1" u="sng" dirty="0" smtClean="0">
                <a:sym typeface="Wingdings" pitchFamily="2" charset="2"/>
              </a:rPr>
              <a:t>QUI</a:t>
            </a:r>
            <a:r>
              <a:rPr lang="fr-CA" sz="2800" dirty="0" smtClean="0">
                <a:sym typeface="Wingdings" pitchFamily="2" charset="2"/>
              </a:rPr>
              <a:t> aime les films d’horreur.</a:t>
            </a:r>
            <a:endParaRPr lang="fr-CA" sz="2800" dirty="0"/>
          </a:p>
        </p:txBody>
      </p:sp>
    </p:spTree>
    <p:extLst>
      <p:ext uri="{BB962C8B-B14F-4D97-AF65-F5344CB8AC3E}">
        <p14:creationId xmlns:p14="http://schemas.microsoft.com/office/powerpoint/2010/main" val="25646485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fr-CA" dirty="0" smtClean="0"/>
              <a:t>If the </a:t>
            </a:r>
            <a:r>
              <a:rPr lang="fr-CA" dirty="0" err="1" smtClean="0"/>
              <a:t>repeated</a:t>
            </a:r>
            <a:r>
              <a:rPr lang="fr-CA" dirty="0" smtClean="0"/>
              <a:t> </a:t>
            </a:r>
            <a:r>
              <a:rPr lang="fr-CA" dirty="0" err="1" smtClean="0"/>
              <a:t>noun</a:t>
            </a:r>
            <a:r>
              <a:rPr lang="fr-CA" dirty="0" smtClean="0"/>
              <a:t> in the second sentence </a:t>
            </a:r>
            <a:r>
              <a:rPr lang="fr-CA" dirty="0" err="1" smtClean="0"/>
              <a:t>is</a:t>
            </a:r>
            <a:r>
              <a:rPr lang="fr-CA" dirty="0" smtClean="0"/>
              <a:t> the </a:t>
            </a:r>
            <a:r>
              <a:rPr lang="fr-CA" b="1" u="sng" dirty="0" smtClean="0"/>
              <a:t>DIRECT OBJECT</a:t>
            </a:r>
            <a:r>
              <a:rPr lang="fr-CA" dirty="0" smtClean="0"/>
              <a:t> of the second sentence, </a:t>
            </a:r>
            <a:r>
              <a:rPr lang="fr-CA" dirty="0" err="1" smtClean="0"/>
              <a:t>then</a:t>
            </a:r>
            <a:r>
              <a:rPr lang="fr-CA" dirty="0" smtClean="0"/>
              <a:t> use </a:t>
            </a:r>
            <a:r>
              <a:rPr lang="fr-CA" b="1" u="sng" dirty="0" smtClean="0"/>
              <a:t>QUE or QU’</a:t>
            </a:r>
            <a:r>
              <a:rPr lang="fr-CA" dirty="0" smtClean="0"/>
              <a:t> to replace </a:t>
            </a:r>
            <a:r>
              <a:rPr lang="fr-CA" dirty="0" err="1" smtClean="0"/>
              <a:t>that</a:t>
            </a:r>
            <a:r>
              <a:rPr lang="fr-CA" dirty="0" smtClean="0"/>
              <a:t> </a:t>
            </a:r>
            <a:r>
              <a:rPr lang="fr-CA" dirty="0" err="1" smtClean="0"/>
              <a:t>noun</a:t>
            </a:r>
            <a:r>
              <a:rPr lang="fr-CA" dirty="0" smtClean="0"/>
              <a:t>. </a:t>
            </a:r>
            <a:r>
              <a:rPr lang="fr-CA" dirty="0" err="1" smtClean="0"/>
              <a:t>When</a:t>
            </a:r>
            <a:r>
              <a:rPr lang="fr-CA" dirty="0" smtClean="0"/>
              <a:t> </a:t>
            </a:r>
            <a:r>
              <a:rPr lang="fr-CA" dirty="0" err="1" smtClean="0"/>
              <a:t>joining</a:t>
            </a:r>
            <a:r>
              <a:rPr lang="fr-CA" dirty="0" smtClean="0"/>
              <a:t> les deux phrases, </a:t>
            </a:r>
            <a:r>
              <a:rPr lang="fr-CA" b="1" u="sng" dirty="0" smtClean="0"/>
              <a:t>QUE or QU’</a:t>
            </a:r>
            <a:r>
              <a:rPr lang="fr-CA" dirty="0" smtClean="0"/>
              <a:t> must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placed</a:t>
            </a:r>
            <a:r>
              <a:rPr lang="fr-CA" dirty="0" smtClean="0"/>
              <a:t> </a:t>
            </a:r>
            <a:r>
              <a:rPr lang="fr-CA" dirty="0" err="1" smtClean="0"/>
              <a:t>directly</a:t>
            </a:r>
            <a:r>
              <a:rPr lang="fr-CA" dirty="0" smtClean="0"/>
              <a:t> </a:t>
            </a:r>
            <a:r>
              <a:rPr lang="fr-CA" dirty="0" err="1" smtClean="0"/>
              <a:t>after</a:t>
            </a:r>
            <a:r>
              <a:rPr lang="fr-CA" dirty="0" smtClean="0"/>
              <a:t> the </a:t>
            </a:r>
            <a:r>
              <a:rPr lang="fr-CA" dirty="0" err="1" smtClean="0"/>
              <a:t>repeated</a:t>
            </a:r>
            <a:r>
              <a:rPr lang="fr-CA" dirty="0" smtClean="0"/>
              <a:t> </a:t>
            </a:r>
            <a:r>
              <a:rPr lang="fr-CA" dirty="0" err="1" smtClean="0"/>
              <a:t>noun</a:t>
            </a:r>
            <a:r>
              <a:rPr lang="fr-CA" dirty="0" smtClean="0"/>
              <a:t>.</a:t>
            </a:r>
          </a:p>
          <a:p>
            <a:endParaRPr lang="fr-CA" dirty="0" smtClean="0"/>
          </a:p>
          <a:p>
            <a:pPr marL="457200" indent="-457200">
              <a:buFont typeface="+mj-lt"/>
              <a:buAutoNum type="arabicPeriod" startAt="2"/>
            </a:pPr>
            <a:r>
              <a:rPr lang="fr-CA" sz="3600" dirty="0" smtClean="0"/>
              <a:t>OBJET DIRECT </a:t>
            </a:r>
            <a:r>
              <a:rPr lang="fr-CA" sz="3600" dirty="0" smtClean="0">
                <a:sym typeface="Wingdings" pitchFamily="2" charset="2"/>
              </a:rPr>
              <a:t> « que/qu’ »</a:t>
            </a:r>
          </a:p>
          <a:p>
            <a:pPr marL="457200" indent="-457200">
              <a:buFont typeface="+mj-lt"/>
              <a:buAutoNum type="arabicPeriod" startAt="2"/>
            </a:pPr>
            <a:endParaRPr lang="fr-CA" dirty="0">
              <a:sym typeface="Wingdings" pitchFamily="2" charset="2"/>
            </a:endParaRPr>
          </a:p>
          <a:p>
            <a:r>
              <a:rPr lang="fr-CA" dirty="0" smtClean="0">
                <a:sym typeface="Wingdings" pitchFamily="2" charset="2"/>
              </a:rPr>
              <a:t>Ex. J’aime le gâteau. Maman a préparé le gâteau.</a:t>
            </a:r>
          </a:p>
          <a:p>
            <a:pPr lvl="1"/>
            <a:r>
              <a:rPr lang="fr-CA" dirty="0" smtClean="0">
                <a:sym typeface="Wingdings" pitchFamily="2" charset="2"/>
              </a:rPr>
              <a:t>le gâteau = </a:t>
            </a:r>
            <a:r>
              <a:rPr lang="fr-CA" dirty="0" err="1" smtClean="0">
                <a:sym typeface="Wingdings" pitchFamily="2" charset="2"/>
              </a:rPr>
              <a:t>repeated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noun</a:t>
            </a:r>
            <a:endParaRPr lang="fr-CA" dirty="0" smtClean="0">
              <a:sym typeface="Wingdings" pitchFamily="2" charset="2"/>
            </a:endParaRPr>
          </a:p>
          <a:p>
            <a:pPr lvl="1"/>
            <a:r>
              <a:rPr lang="fr-CA" dirty="0" smtClean="0">
                <a:sym typeface="Wingdings" pitchFamily="2" charset="2"/>
              </a:rPr>
              <a:t>le gâteau = direct </a:t>
            </a:r>
            <a:r>
              <a:rPr lang="fr-CA" dirty="0" err="1" smtClean="0">
                <a:sym typeface="Wingdings" pitchFamily="2" charset="2"/>
              </a:rPr>
              <a:t>object</a:t>
            </a:r>
            <a:r>
              <a:rPr lang="fr-CA" dirty="0" smtClean="0">
                <a:sym typeface="Wingdings" pitchFamily="2" charset="2"/>
              </a:rPr>
              <a:t> of the second sentence</a:t>
            </a:r>
          </a:p>
          <a:p>
            <a:pPr lvl="1"/>
            <a:r>
              <a:rPr lang="fr-CA" dirty="0" smtClean="0">
                <a:sym typeface="Wingdings" pitchFamily="2" charset="2"/>
              </a:rPr>
              <a:t>Replace « </a:t>
            </a:r>
            <a:r>
              <a:rPr lang="fr-CA" dirty="0">
                <a:sym typeface="Wingdings" pitchFamily="2" charset="2"/>
              </a:rPr>
              <a:t> </a:t>
            </a:r>
            <a:r>
              <a:rPr lang="fr-CA" dirty="0" smtClean="0">
                <a:sym typeface="Wingdings" pitchFamily="2" charset="2"/>
              </a:rPr>
              <a:t>le gâteau » </a:t>
            </a:r>
            <a:r>
              <a:rPr lang="fr-CA" dirty="0" err="1" smtClean="0">
                <a:sym typeface="Wingdings" pitchFamily="2" charset="2"/>
              </a:rPr>
              <a:t>with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b="1" u="sng" dirty="0" smtClean="0">
                <a:sym typeface="Wingdings" pitchFamily="2" charset="2"/>
              </a:rPr>
              <a:t>QUE</a:t>
            </a:r>
            <a:endParaRPr lang="fr-CA" dirty="0" smtClean="0">
              <a:sym typeface="Wingdings" pitchFamily="2" charset="2"/>
            </a:endParaRPr>
          </a:p>
          <a:p>
            <a:pPr lvl="1"/>
            <a:r>
              <a:rPr lang="fr-CA" dirty="0" smtClean="0">
                <a:sym typeface="Wingdings" pitchFamily="2" charset="2"/>
              </a:rPr>
              <a:t>Insert </a:t>
            </a:r>
            <a:r>
              <a:rPr lang="fr-CA" b="1" u="sng" dirty="0" smtClean="0">
                <a:sym typeface="Wingdings" pitchFamily="2" charset="2"/>
              </a:rPr>
              <a:t>QUE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immediately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following</a:t>
            </a:r>
            <a:r>
              <a:rPr lang="fr-CA" dirty="0" smtClean="0">
                <a:sym typeface="Wingdings" pitchFamily="2" charset="2"/>
              </a:rPr>
              <a:t> « </a:t>
            </a:r>
            <a:r>
              <a:rPr lang="fr-CA" dirty="0">
                <a:sym typeface="Wingdings" pitchFamily="2" charset="2"/>
              </a:rPr>
              <a:t> </a:t>
            </a:r>
            <a:r>
              <a:rPr lang="fr-CA" dirty="0" smtClean="0">
                <a:sym typeface="Wingdings" pitchFamily="2" charset="2"/>
              </a:rPr>
              <a:t>le gâteau » of the first sentence</a:t>
            </a:r>
          </a:p>
          <a:p>
            <a:r>
              <a:rPr lang="fr-CA" dirty="0" smtClean="0">
                <a:sym typeface="Wingdings" pitchFamily="2" charset="2"/>
              </a:rPr>
              <a:t>La nouvelle phrase: J’aime le gâteau </a:t>
            </a:r>
            <a:r>
              <a:rPr lang="fr-CA" b="1" u="sng" dirty="0" smtClean="0">
                <a:sym typeface="Wingdings" pitchFamily="2" charset="2"/>
              </a:rPr>
              <a:t>QUE</a:t>
            </a:r>
            <a:r>
              <a:rPr lang="fr-CA" dirty="0" smtClean="0">
                <a:sym typeface="Wingdings" pitchFamily="2" charset="2"/>
              </a:rPr>
              <a:t> maman a préparé.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6466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Voilà de la </a:t>
            </a:r>
            <a:r>
              <a:rPr lang="en-US" dirty="0" err="1" smtClean="0"/>
              <a:t>pratique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A" dirty="0" smtClean="0"/>
              <a:t>Vous devez remplir la demande d’emploi ____________ est sur le comptoir.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J’ai une amie _______ travaille chez </a:t>
            </a:r>
            <a:r>
              <a:rPr lang="fr-CA" dirty="0" err="1" smtClean="0"/>
              <a:t>Sobey’s</a:t>
            </a:r>
            <a:r>
              <a:rPr lang="fr-CA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 smtClean="0"/>
              <a:t>Voilà le livre _______ elle doit lire.</a:t>
            </a:r>
            <a:endParaRPr lang="fr-C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fr-CA" dirty="0" smtClean="0"/>
              <a:t>Où sont les textes _____ je dois acheter?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 smtClean="0"/>
              <a:t>Je n’aime pas les personnes ______ sont désagréables.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 smtClean="0"/>
              <a:t>C’est l’employé ______ les clients aiment.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6724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Encore de la </a:t>
            </a:r>
            <a:r>
              <a:rPr lang="en-US" dirty="0" err="1" smtClean="0"/>
              <a:t>pratique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059363"/>
          </a:xfrm>
        </p:spPr>
        <p:txBody>
          <a:bodyPr>
            <a:noAutofit/>
          </a:bodyPr>
          <a:lstStyle/>
          <a:p>
            <a:r>
              <a:rPr lang="fr-CA" sz="3200" dirty="0" smtClean="0"/>
              <a:t>Voilà le film. Il est intéressant.</a:t>
            </a:r>
            <a:br>
              <a:rPr lang="fr-CA" sz="3200" dirty="0" smtClean="0"/>
            </a:br>
            <a:r>
              <a:rPr lang="fr-CA" sz="3200" dirty="0" smtClean="0"/>
              <a:t>_____________________________________</a:t>
            </a:r>
          </a:p>
          <a:p>
            <a:endParaRPr lang="fr-CA" sz="2800" dirty="0" smtClean="0"/>
          </a:p>
          <a:p>
            <a:r>
              <a:rPr lang="fr-CA" sz="3200" dirty="0" smtClean="0"/>
              <a:t>Voilà la pizza. Papa prépare la pizza.</a:t>
            </a:r>
            <a:br>
              <a:rPr lang="fr-CA" sz="3200" dirty="0" smtClean="0"/>
            </a:br>
            <a:r>
              <a:rPr lang="fr-CA" sz="3200" dirty="0" smtClean="0"/>
              <a:t>_____________________________________</a:t>
            </a:r>
          </a:p>
          <a:p>
            <a:endParaRPr lang="fr-CA" sz="2800" dirty="0" smtClean="0"/>
          </a:p>
          <a:p>
            <a:r>
              <a:rPr lang="fr-CA" sz="3200" dirty="0" smtClean="0"/>
              <a:t>Maman n’aime pas ce garçon. Il téléphone toujours.</a:t>
            </a:r>
            <a:br>
              <a:rPr lang="fr-CA" sz="3200" dirty="0" smtClean="0"/>
            </a:br>
            <a:r>
              <a:rPr lang="fr-CA" sz="3200" dirty="0" smtClean="0"/>
              <a:t>_____________________________________</a:t>
            </a:r>
            <a:endParaRPr lang="fr-CA" sz="3200" dirty="0"/>
          </a:p>
        </p:txBody>
      </p:sp>
    </p:spTree>
    <p:extLst>
      <p:ext uri="{BB962C8B-B14F-4D97-AF65-F5344CB8AC3E}">
        <p14:creationId xmlns:p14="http://schemas.microsoft.com/office/powerpoint/2010/main" val="307767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49</TotalTime>
  <Words>215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Thatch</vt:lpstr>
      <vt:lpstr>Les pronoms relatifs</vt:lpstr>
      <vt:lpstr>Qu’est-ce qu’un pronom relatif??</vt:lpstr>
      <vt:lpstr>Les pronoms relatifs </vt:lpstr>
      <vt:lpstr>PowerPoint Presentation</vt:lpstr>
      <vt:lpstr>PowerPoint Presentation</vt:lpstr>
      <vt:lpstr>Voilà de la pratique:</vt:lpstr>
      <vt:lpstr>Encore de la pratique: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relatifs</dc:title>
  <dc:creator>Biega, Sarah</dc:creator>
  <cp:lastModifiedBy>Biega, Sarah</cp:lastModifiedBy>
  <cp:revision>6</cp:revision>
  <dcterms:created xsi:type="dcterms:W3CDTF">2014-12-02T12:51:23Z</dcterms:created>
  <dcterms:modified xsi:type="dcterms:W3CDTF">2014-12-03T11:58:10Z</dcterms:modified>
</cp:coreProperties>
</file>